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84" r:id="rId5"/>
    <p:sldId id="285" r:id="rId6"/>
    <p:sldId id="286" r:id="rId7"/>
    <p:sldId id="261" r:id="rId8"/>
    <p:sldId id="264" r:id="rId9"/>
    <p:sldId id="262" r:id="rId10"/>
    <p:sldId id="270" r:id="rId11"/>
    <p:sldId id="269" r:id="rId12"/>
    <p:sldId id="271" r:id="rId13"/>
    <p:sldId id="265" r:id="rId14"/>
    <p:sldId id="272" r:id="rId15"/>
    <p:sldId id="266" r:id="rId16"/>
    <p:sldId id="273" r:id="rId17"/>
    <p:sldId id="267" r:id="rId18"/>
    <p:sldId id="268" r:id="rId19"/>
    <p:sldId id="278" r:id="rId20"/>
    <p:sldId id="274" r:id="rId21"/>
    <p:sldId id="275" r:id="rId22"/>
    <p:sldId id="276" r:id="rId23"/>
    <p:sldId id="279" r:id="rId24"/>
    <p:sldId id="277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DB52-726E-43A6-B821-6139041830D7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2FEE-A95E-4DA4-87D3-78A8543F07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DB52-726E-43A6-B821-6139041830D7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2FEE-A95E-4DA4-87D3-78A8543F07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08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DB52-726E-43A6-B821-6139041830D7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2FEE-A95E-4DA4-87D3-78A8543F07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65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DB52-726E-43A6-B821-6139041830D7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2FEE-A95E-4DA4-87D3-78A8543F07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07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DB52-726E-43A6-B821-6139041830D7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2FEE-A95E-4DA4-87D3-78A8543F07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89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DB52-726E-43A6-B821-6139041830D7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2FEE-A95E-4DA4-87D3-78A8543F07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88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DB52-726E-43A6-B821-6139041830D7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2FEE-A95E-4DA4-87D3-78A8543F07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25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DB52-726E-43A6-B821-6139041830D7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2FEE-A95E-4DA4-87D3-78A8543F07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47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DB52-726E-43A6-B821-6139041830D7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2FEE-A95E-4DA4-87D3-78A8543F07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31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DB52-726E-43A6-B821-6139041830D7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2FEE-A95E-4DA4-87D3-78A8543F07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66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DB52-726E-43A6-B821-6139041830D7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2FEE-A95E-4DA4-87D3-78A8543F07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08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5DB52-726E-43A6-B821-6139041830D7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62FEE-A95E-4DA4-87D3-78A8543F07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1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857232"/>
            <a:ext cx="8444993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Приводные</a:t>
            </a:r>
          </a:p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муфты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7410" name="Picture 2" descr="http://ktr.indpart.ru/images/upload/image/photo/ktr/Poly-Norm/polynorm_cher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929066"/>
            <a:ext cx="2447925" cy="169545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642918"/>
            <a:ext cx="5357850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Муфты изготавливают в четырех исполнениях:</a:t>
            </a:r>
          </a:p>
          <a:p>
            <a:pPr>
              <a:buNone/>
            </a:pPr>
            <a:r>
              <a:rPr lang="ru-RU" sz="2000" dirty="0" smtClean="0"/>
              <a:t>1 </a:t>
            </a:r>
            <a:r>
              <a:rPr lang="ru-RU" sz="2000" dirty="0"/>
              <a:t>- с цилиндрическим посадочным отверстием и коническими штифтами по ГОСТ 3129-70</a:t>
            </a:r>
            <a:r>
              <a:rPr lang="ru-RU" sz="2000" dirty="0" smtClean="0"/>
              <a:t>;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2 - с цилиндрическим посадочным отверстием и призматическими шпонками по ГОСТ 23360-78</a:t>
            </a:r>
            <a:r>
              <a:rPr lang="ru-RU" sz="2000" dirty="0" smtClean="0"/>
              <a:t>;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3 - с цилиндрическим посадочным отверстием и сегментными шпонками по ГОСТ 24071-80</a:t>
            </a:r>
            <a:r>
              <a:rPr lang="ru-RU" sz="2000" dirty="0" smtClean="0"/>
              <a:t>;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/>
              <a:t>4</a:t>
            </a:r>
            <a:r>
              <a:rPr lang="ru-RU" sz="2000" dirty="0" smtClean="0"/>
              <a:t> - с </a:t>
            </a:r>
            <a:r>
              <a:rPr lang="ru-RU" sz="2000" dirty="0" err="1" smtClean="0"/>
              <a:t>прямобочными</a:t>
            </a:r>
            <a:r>
              <a:rPr lang="ru-RU" sz="2000" dirty="0" smtClean="0"/>
              <a:t> шлицами по ГОСТ 1139-80.</a:t>
            </a:r>
            <a:endParaRPr lang="ru-RU" sz="2000" dirty="0"/>
          </a:p>
        </p:txBody>
      </p:sp>
      <p:pic>
        <p:nvPicPr>
          <p:cNvPr id="4" name="Picture 2" descr="C:\Documents and Settings\kafu\Мои документы\Downloads\муфты\isp1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38"/>
          <a:stretch>
            <a:fillRect/>
          </a:stretch>
        </p:blipFill>
        <p:spPr bwMode="auto">
          <a:xfrm>
            <a:off x="6143636" y="642918"/>
            <a:ext cx="2286016" cy="1571636"/>
          </a:xfrm>
          <a:prstGeom prst="rect">
            <a:avLst/>
          </a:prstGeom>
          <a:noFill/>
        </p:spPr>
      </p:pic>
      <p:pic>
        <p:nvPicPr>
          <p:cNvPr id="5" name="Picture 3" descr="C:\Documents and Settings\kafu\Мои документы\Downloads\муфты\isp2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9263"/>
          <a:stretch>
            <a:fillRect/>
          </a:stretch>
        </p:blipFill>
        <p:spPr bwMode="auto">
          <a:xfrm>
            <a:off x="6072198" y="2285992"/>
            <a:ext cx="2286016" cy="1643074"/>
          </a:xfrm>
          <a:prstGeom prst="rect">
            <a:avLst/>
          </a:prstGeom>
          <a:noFill/>
        </p:spPr>
      </p:pic>
      <p:pic>
        <p:nvPicPr>
          <p:cNvPr id="6" name="Picture 4" descr="C:\Documents and Settings\kafu\Мои документы\Downloads\муфты\isp3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692"/>
          <a:stretch>
            <a:fillRect/>
          </a:stretch>
        </p:blipFill>
        <p:spPr bwMode="auto">
          <a:xfrm>
            <a:off x="6286512" y="3888832"/>
            <a:ext cx="2000264" cy="1563406"/>
          </a:xfrm>
          <a:prstGeom prst="rect">
            <a:avLst/>
          </a:prstGeom>
          <a:noFill/>
        </p:spPr>
      </p:pic>
      <p:pic>
        <p:nvPicPr>
          <p:cNvPr id="7" name="Picture 5" descr="C:\Documents and Settings\kafu\Мои документы\Downloads\муфты\isp4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5357826"/>
            <a:ext cx="2550509" cy="150017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642918"/>
            <a:ext cx="7786742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Втулочные </a:t>
            </a:r>
            <a:r>
              <a:rPr lang="ru-RU" dirty="0"/>
              <a:t>муфты находят применение в тихоходных и неответственных конструкциях машин при диаметрах валов </a:t>
            </a:r>
            <a:r>
              <a:rPr lang="ru-RU" dirty="0" err="1"/>
              <a:t>d</a:t>
            </a:r>
            <a:r>
              <a:rPr lang="ru-RU" dirty="0"/>
              <a:t> &lt; 70 мм.</a:t>
            </a:r>
          </a:p>
          <a:p>
            <a:pPr>
              <a:buNone/>
            </a:pPr>
            <a:r>
              <a:rPr lang="ru-RU" dirty="0"/>
              <a:t>Достоинство таких муфт — простота конструкции и малые габаритные размеры.</a:t>
            </a:r>
          </a:p>
          <a:p>
            <a:pPr>
              <a:buNone/>
            </a:pPr>
            <a:r>
              <a:rPr lang="ru-RU" dirty="0"/>
              <a:t>Недостатки — необходимость при монтаже и демонтаже раздвигать концы валов на полную длину муфты либо сдвигать втулку вдоль вала не менее чем на половину ее длины; необходимость очень точного совмещения валов, так как эти муфты не допускают радиального или углового смещения осей валов.</a:t>
            </a:r>
          </a:p>
          <a:p>
            <a:pPr>
              <a:buNone/>
            </a:pPr>
            <a:r>
              <a:rPr lang="ru-RU" dirty="0"/>
              <a:t>Длина втулки </a:t>
            </a:r>
            <a:r>
              <a:rPr lang="ru-RU" dirty="0" err="1"/>
              <a:t>обячно</a:t>
            </a:r>
            <a:r>
              <a:rPr lang="ru-RU" dirty="0"/>
              <a:t> равна 3-5 диаметрам валов</a:t>
            </a:r>
          </a:p>
          <a:p>
            <a:pPr>
              <a:buNone/>
            </a:pPr>
            <a:r>
              <a:rPr lang="ru-RU" dirty="0"/>
              <a:t>Подбирают втулочную муфту по стандарту.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00166" y="2285992"/>
            <a:ext cx="6697796" cy="1575025"/>
            <a:chOff x="1285852" y="1000108"/>
            <a:chExt cx="6697796" cy="157502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85852" y="1000108"/>
              <a:ext cx="669779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Характеристики муфт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857488" y="1928802"/>
              <a:ext cx="394293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фланцевые </a:t>
              </a:r>
              <a:r>
                <a:rPr lang="ru-RU" sz="36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муфты</a:t>
              </a:r>
              <a:endParaRPr lang="ru-RU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4757742" cy="548324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  <a:tabLst>
                <a:tab pos="533400" algn="l"/>
              </a:tabLst>
            </a:pPr>
            <a:r>
              <a:rPr lang="ru-RU" dirty="0"/>
              <a:t>Фланцевая муфта состоит из двух полумуфт 1 соединенных болтами 3,4,5.</a:t>
            </a:r>
          </a:p>
          <a:p>
            <a:pPr marL="0" indent="0">
              <a:lnSpc>
                <a:spcPct val="120000"/>
              </a:lnSpc>
              <a:buNone/>
              <a:tabLst>
                <a:tab pos="533400" algn="l"/>
              </a:tabLst>
            </a:pPr>
            <a:r>
              <a:rPr lang="ru-RU" dirty="0"/>
              <a:t>Для передачи вращающего момента используют шпоночные или шлицевые соединения. Вращающий момент передаётся за счёт сил трения между фланцами, а когда болты вставлены без зазора, то также и болтами. В тяжёлых машинах полумуфты приваривают к валам.</a:t>
            </a:r>
          </a:p>
          <a:p>
            <a:pPr marL="0" indent="0">
              <a:lnSpc>
                <a:spcPct val="120000"/>
              </a:lnSpc>
              <a:buNone/>
              <a:tabLst>
                <a:tab pos="533400" algn="l"/>
              </a:tabLst>
            </a:pPr>
            <a:r>
              <a:rPr lang="ru-RU" dirty="0"/>
              <a:t>Эти муфты называют иногда </a:t>
            </a:r>
            <a:r>
              <a:rPr lang="ru-RU" dirty="0" err="1"/>
              <a:t>поперечно-свертными</a:t>
            </a:r>
            <a:r>
              <a:rPr lang="ru-RU" dirty="0"/>
              <a:t>. Для лучшего </a:t>
            </a:r>
            <a:r>
              <a:rPr lang="ru-RU" dirty="0" err="1"/>
              <a:t>центрования</a:t>
            </a:r>
            <a:r>
              <a:rPr lang="ru-RU" dirty="0"/>
              <a:t> фланцев на одной полумуфте делают круговой выступ, на другой — выточку того же диаметра или предусматривают центрующее кольцо.</a:t>
            </a:r>
          </a:p>
        </p:txBody>
      </p:sp>
      <p:pic>
        <p:nvPicPr>
          <p:cNvPr id="20486" name="Picture 6" descr="C:\Documents and Settings\kafu\Мои документы\Downloads\муфты\flan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857232"/>
            <a:ext cx="3429024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00166" y="2285992"/>
            <a:ext cx="6697796" cy="1575025"/>
            <a:chOff x="1285852" y="1000108"/>
            <a:chExt cx="6697796" cy="157502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85852" y="1000108"/>
              <a:ext cx="669779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Характеристики муфт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643042" y="1928802"/>
              <a:ext cx="588513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продольно-свертные</a:t>
              </a:r>
              <a:r>
                <a:rPr lang="ru-RU" sz="36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 </a:t>
              </a:r>
              <a:r>
                <a:rPr lang="ru-RU" sz="36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муфты</a:t>
              </a:r>
              <a:endParaRPr lang="ru-RU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642919"/>
            <a:ext cx="7786742" cy="2500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Муфты </a:t>
            </a:r>
            <a:r>
              <a:rPr lang="ru-RU" dirty="0" err="1"/>
              <a:t>продольно-свертные</a:t>
            </a:r>
            <a:r>
              <a:rPr lang="ru-RU" dirty="0"/>
              <a:t> </a:t>
            </a:r>
            <a:r>
              <a:rPr lang="ru-RU" dirty="0" smtClean="0"/>
              <a:t>предназначены </a:t>
            </a:r>
            <a:r>
              <a:rPr lang="ru-RU" dirty="0"/>
              <a:t>для соединения </a:t>
            </a:r>
            <a:r>
              <a:rPr lang="ru-RU" dirty="0" smtClean="0"/>
              <a:t>цилиндрических </a:t>
            </a:r>
            <a:r>
              <a:rPr lang="ru-RU" dirty="0"/>
              <a:t>валов без смягчения динамических нагрузок и компенсаций </a:t>
            </a:r>
            <a:r>
              <a:rPr lang="ru-RU" dirty="0" smtClean="0"/>
              <a:t>смещений.</a:t>
            </a:r>
          </a:p>
          <a:p>
            <a:pPr marL="0" indent="0">
              <a:buNone/>
            </a:pPr>
            <a:r>
              <a:rPr lang="ru-RU" dirty="0"/>
              <a:t>При наличии на валах элементов, фиксирующих муфту по продольной оси, фиксирующие полукольца не применяются</a:t>
            </a:r>
          </a:p>
        </p:txBody>
      </p:sp>
      <p:pic>
        <p:nvPicPr>
          <p:cNvPr id="21506" name="Picture 2" descr="C:\Documents and Settings\kafu\Мои документы\Downloads\муфты\prdsv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143248"/>
            <a:ext cx="4149256" cy="250033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143504" y="3643314"/>
            <a:ext cx="32861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dirty="0" smtClean="0"/>
              <a:t>1 - </a:t>
            </a:r>
            <a:r>
              <a:rPr lang="ru-RU" dirty="0"/>
              <a:t>полумуфта; 2 - полукожух;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 </a:t>
            </a:r>
            <a:r>
              <a:rPr lang="ru-RU" dirty="0"/>
              <a:t>- фиксирующие полукольца;</a:t>
            </a:r>
          </a:p>
          <a:p>
            <a:r>
              <a:rPr lang="ru-RU" dirty="0"/>
              <a:t>4 - </a:t>
            </a:r>
            <a:r>
              <a:rPr lang="ru-RU" dirty="0" smtClean="0"/>
              <a:t>болт; </a:t>
            </a:r>
            <a:br>
              <a:rPr lang="ru-RU" dirty="0" smtClean="0"/>
            </a:br>
            <a:r>
              <a:rPr lang="ru-RU" dirty="0" smtClean="0"/>
              <a:t>5 </a:t>
            </a:r>
            <a:r>
              <a:rPr lang="ru-RU" dirty="0"/>
              <a:t>- </a:t>
            </a:r>
            <a:r>
              <a:rPr lang="ru-RU" dirty="0" smtClean="0"/>
              <a:t>гайка;</a:t>
            </a:r>
            <a:endParaRPr lang="ru-RU" dirty="0"/>
          </a:p>
          <a:p>
            <a:r>
              <a:rPr lang="ru-RU" dirty="0"/>
              <a:t>6 - </a:t>
            </a:r>
            <a:r>
              <a:rPr lang="ru-RU" dirty="0" smtClean="0"/>
              <a:t>шайба;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7 </a:t>
            </a:r>
            <a:r>
              <a:rPr lang="ru-RU" dirty="0" smtClean="0"/>
              <a:t>– винт.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00166" y="2285992"/>
            <a:ext cx="6697796" cy="1575025"/>
            <a:chOff x="1285852" y="1000108"/>
            <a:chExt cx="6697796" cy="157502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85852" y="1000108"/>
              <a:ext cx="669779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Характеристики муфт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071802" y="1928802"/>
              <a:ext cx="349262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зубчатые </a:t>
              </a:r>
              <a:r>
                <a:rPr lang="ru-RU" sz="36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муфты</a:t>
              </a:r>
              <a:endParaRPr lang="ru-RU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9"/>
            <a:ext cx="8229600" cy="2357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Муфты </a:t>
            </a:r>
            <a:r>
              <a:rPr lang="ru-RU" dirty="0"/>
              <a:t>зубчатые общемашиностроительного применения предназначены для соединения </a:t>
            </a:r>
            <a:r>
              <a:rPr lang="ru-RU" dirty="0" err="1"/>
              <a:t>соосных</a:t>
            </a:r>
            <a:r>
              <a:rPr lang="ru-RU" dirty="0"/>
              <a:t> горизонтальных валов и передачи крутящего момента от 1000 до 63000 Нм при угловых, радиальных и осевых смещениях валов, при рабочих температурах не выше 120 </a:t>
            </a:r>
            <a:r>
              <a:rPr lang="ru-RU" dirty="0" smtClean="0"/>
              <a:t>С.</a:t>
            </a:r>
            <a:endParaRPr lang="ru-RU" dirty="0"/>
          </a:p>
        </p:txBody>
      </p:sp>
      <p:pic>
        <p:nvPicPr>
          <p:cNvPr id="22530" name="Picture 2" descr="C:\Documents and Settings\kafu\Мои документы\Downloads\муфты\zubc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496"/>
            <a:ext cx="3706182" cy="328614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357686" y="3143248"/>
            <a:ext cx="3786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1, 2</a:t>
            </a:r>
            <a:r>
              <a:rPr lang="ru-RU" dirty="0"/>
              <a:t> - полумуфты с наружными зубьями;</a:t>
            </a:r>
          </a:p>
          <a:p>
            <a:r>
              <a:rPr lang="ru-RU" i="1" dirty="0"/>
              <a:t>3, 4</a:t>
            </a:r>
            <a:r>
              <a:rPr lang="ru-RU" dirty="0"/>
              <a:t> — обоймы; </a:t>
            </a:r>
            <a:r>
              <a:rPr lang="ru-RU" i="1" dirty="0"/>
              <a:t>5</a:t>
            </a:r>
            <a:r>
              <a:rPr lang="ru-RU" dirty="0"/>
              <a:t> — болты;</a:t>
            </a:r>
          </a:p>
          <a:p>
            <a:r>
              <a:rPr lang="ru-RU" i="1" dirty="0"/>
              <a:t>6</a:t>
            </a:r>
            <a:r>
              <a:rPr lang="ru-RU" dirty="0"/>
              <a:t> — </a:t>
            </a:r>
            <a:r>
              <a:rPr lang="ru-RU" dirty="0" smtClean="0"/>
              <a:t>отверстие </a:t>
            </a:r>
            <a:r>
              <a:rPr lang="ru-RU" dirty="0"/>
              <a:t>для подвода смазки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Зубчатая муфта, это универсальная разновидность компенсирующих муфт. Зубчатая муфта способна компенсировать любые погрешности в </a:t>
            </a:r>
            <a:r>
              <a:rPr lang="ru-RU" dirty="0" err="1"/>
              <a:t>соосности</a:t>
            </a:r>
            <a:r>
              <a:rPr lang="ru-RU" dirty="0"/>
              <a:t> валов в достаточно большом диапазоне и состоит из 2х зубчатых колес жестко закрепленных на валах и </a:t>
            </a:r>
            <a:r>
              <a:rPr lang="ru-RU" dirty="0" err="1"/>
              <a:t>сосотавного</a:t>
            </a:r>
            <a:r>
              <a:rPr lang="ru-RU" dirty="0"/>
              <a:t> цилиндрического барабана. На зубчатых колесах нарезаны наружные </a:t>
            </a:r>
            <a:r>
              <a:rPr lang="ru-RU" dirty="0" err="1"/>
              <a:t>эвольвентные</a:t>
            </a:r>
            <a:r>
              <a:rPr lang="ru-RU" dirty="0"/>
              <a:t> зубья а на цилиндрическом барабане - внутренние, во впадины которых входят зубья внешнего зацепления. Для придания наружным и внутренним зубьям </a:t>
            </a:r>
            <a:r>
              <a:rPr lang="ru-RU" dirty="0" err="1"/>
              <a:t>равнопрочности</a:t>
            </a:r>
            <a:r>
              <a:rPr lang="ru-RU" dirty="0"/>
              <a:t> </a:t>
            </a:r>
            <a:r>
              <a:rPr lang="ru-RU" dirty="0" smtClean="0"/>
              <a:t>применяют </a:t>
            </a:r>
            <a:r>
              <a:rPr lang="ru-RU" dirty="0"/>
              <a:t>коррекцию. Чтобы увеличить угол смещения осей соединяемых валов, внешние зубья колес выполняют сферическими и бочкообразными. Муфта изготавливается следующих типов: </a:t>
            </a:r>
            <a:br>
              <a:rPr lang="ru-RU" dirty="0"/>
            </a:br>
            <a:r>
              <a:rPr lang="ru-RU" dirty="0"/>
              <a:t>1 - с разъемной обоймой; </a:t>
            </a:r>
            <a:br>
              <a:rPr lang="ru-RU" dirty="0"/>
            </a:br>
            <a:r>
              <a:rPr lang="ru-RU" dirty="0"/>
              <a:t>2 - с промежуточным валом; </a:t>
            </a:r>
            <a:br>
              <a:rPr lang="ru-RU" dirty="0"/>
            </a:br>
            <a:r>
              <a:rPr lang="ru-RU" dirty="0"/>
              <a:t>3- с неразъемной обоймой. 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00166" y="2285992"/>
            <a:ext cx="6697796" cy="1575025"/>
            <a:chOff x="1285852" y="1000108"/>
            <a:chExt cx="6697796" cy="157502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85852" y="1000108"/>
              <a:ext cx="669779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Характеристики муфт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428860" y="1928802"/>
              <a:ext cx="403988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шарнирные </a:t>
              </a:r>
              <a:r>
                <a:rPr lang="ru-RU" sz="36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муфты</a:t>
              </a:r>
              <a:endParaRPr lang="ru-RU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9740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(от </a:t>
            </a:r>
            <a:r>
              <a:rPr lang="ru-RU" dirty="0"/>
              <a:t>нем. </a:t>
            </a:r>
            <a:r>
              <a:rPr lang="ru-RU" dirty="0" err="1"/>
              <a:t>Muffe</a:t>
            </a:r>
            <a:r>
              <a:rPr lang="ru-RU" dirty="0"/>
              <a:t> или голл. </a:t>
            </a:r>
            <a:r>
              <a:rPr lang="ru-RU" dirty="0" err="1"/>
              <a:t>mouwtje</a:t>
            </a:r>
            <a:r>
              <a:rPr lang="ru-RU" dirty="0"/>
              <a:t>) - устройство для соединения валов, тяг, труб, канатов, кабелей и т. п. Различают </a:t>
            </a:r>
            <a:r>
              <a:rPr lang="ru-RU" dirty="0" smtClean="0"/>
              <a:t>муфты </a:t>
            </a:r>
            <a:r>
              <a:rPr lang="ru-RU" dirty="0"/>
              <a:t>соединительные, </a:t>
            </a:r>
            <a:r>
              <a:rPr lang="ru-RU" dirty="0" smtClean="0"/>
              <a:t>которые </a:t>
            </a:r>
            <a:r>
              <a:rPr lang="ru-RU" dirty="0"/>
              <a:t>в зависимости от выполняемых </a:t>
            </a:r>
            <a:r>
              <a:rPr lang="ru-RU" dirty="0" smtClean="0"/>
              <a:t>функций </a:t>
            </a:r>
            <a:r>
              <a:rPr lang="ru-RU" dirty="0"/>
              <a:t>обеспечивают прочность соединения, герметичность, защищают от коррозии и т. д. (напр., кабельные </a:t>
            </a:r>
            <a:r>
              <a:rPr lang="ru-RU" dirty="0" smtClean="0"/>
              <a:t>муфты, некоторые</a:t>
            </a:r>
            <a:r>
              <a:rPr lang="ru-RU" dirty="0"/>
              <a:t> </a:t>
            </a:r>
            <a:r>
              <a:rPr lang="ru-RU" i="1" dirty="0"/>
              <a:t>фитинги),</a:t>
            </a:r>
            <a:r>
              <a:rPr lang="ru-RU" dirty="0"/>
              <a:t> и </a:t>
            </a:r>
            <a:r>
              <a:rPr lang="ru-RU" dirty="0" smtClean="0"/>
              <a:t>муфты </a:t>
            </a:r>
            <a:r>
              <a:rPr lang="ru-RU" dirty="0"/>
              <a:t>приводов машин и механизмов, передающие </a:t>
            </a:r>
            <a:r>
              <a:rPr lang="ru-RU" dirty="0" smtClean="0"/>
              <a:t>вращательное </a:t>
            </a:r>
            <a:r>
              <a:rPr lang="ru-RU" dirty="0"/>
              <a:t>движение и вращающий момент с одного вала на другой или с вала на свободно сидящую на нём деталь (</a:t>
            </a:r>
            <a:r>
              <a:rPr lang="ru-RU" dirty="0" smtClean="0"/>
              <a:t>например </a:t>
            </a:r>
            <a:r>
              <a:rPr lang="ru-RU" dirty="0"/>
              <a:t>шкив, зубчатое колесо). </a:t>
            </a:r>
            <a:r>
              <a:rPr lang="ru-RU" dirty="0" smtClean="0"/>
              <a:t>Муфты </a:t>
            </a:r>
            <a:r>
              <a:rPr lang="ru-RU" dirty="0"/>
              <a:t>приводов выполняют и </a:t>
            </a:r>
            <a:r>
              <a:rPr lang="ru-RU" dirty="0" smtClean="0"/>
              <a:t>другие функции: компенсируют </a:t>
            </a:r>
            <a:r>
              <a:rPr lang="ru-RU" dirty="0"/>
              <a:t>монтажные отклонения, разъединяют валы, предохраняют машины от поломок в аварийных режимах и т. 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642918"/>
            <a:ext cx="2183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Муфта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Применяются для </a:t>
            </a:r>
            <a:r>
              <a:rPr lang="ru-RU" dirty="0"/>
              <a:t>соединения цилиндрических валов, которые устанавливают под углом до 45 град. при передаче вращающего момента от 11, </a:t>
            </a:r>
            <a:r>
              <a:rPr lang="ru-RU" dirty="0" err="1"/>
              <a:t>ло</a:t>
            </a:r>
            <a:r>
              <a:rPr lang="ru-RU" dirty="0"/>
              <a:t> 1120 Нм без смягчения динамических нагрузок.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Допускают соединение валов с повышенным взаимным смещением осей как вызванными неточностями, так и специально заданными конструктором. Ярким представителем этого семейства являются шарнирные муфты.  Идея муфты впервые предложена Джироламо </a:t>
            </a:r>
            <a:r>
              <a:rPr lang="ru-RU" dirty="0" err="1"/>
              <a:t>Кардано</a:t>
            </a:r>
            <a:r>
              <a:rPr lang="ru-RU" dirty="0"/>
              <a:t> в 1570 г. и доведена до инженерного решения Робертом Гуком в 1770 г. Поэтому иногда в литературе они называются карданными муфтами, а иногда – шарнирами Гука. Шарнирные муфты соединяют валы под углом до 45 град.,  позволяют создавать цепные валы с передачей вращения в самые недоступные места. Всё это возможно потому, что крестовина является не одним шарниром, а сразу двумя с перпендикулярными осями.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2928957"/>
          </a:xfrm>
        </p:spPr>
        <p:txBody>
          <a:bodyPr>
            <a:normAutofit fontScale="92500" lnSpcReduction="10000"/>
          </a:bodyPr>
          <a:lstStyle/>
          <a:p>
            <a:pPr marL="0" indent="355600">
              <a:buNone/>
            </a:pPr>
            <a:r>
              <a:rPr lang="ru-RU" dirty="0"/>
              <a:t>Прочность карданной муфты ограничена прочностью крестовины, в особенности мест крепления пальцев крестовины в отверстиях вилок. Поломка крестовины – весьма частый дефект, известный, практически, каждому  владельцу </a:t>
            </a:r>
            <a:r>
              <a:rPr lang="ru-RU" dirty="0" err="1"/>
              <a:t>заднеприводного</a:t>
            </a:r>
            <a:r>
              <a:rPr lang="ru-RU" dirty="0"/>
              <a:t> автомобиля.</a:t>
            </a:r>
          </a:p>
          <a:p>
            <a:pPr marL="0" indent="355600">
              <a:buNone/>
            </a:pPr>
            <a:r>
              <a:rPr lang="ru-RU" dirty="0"/>
              <a:t>Изготавливаются двух типов: одинарные и сдвоенные с промежуточной спаренной вилкой. Полумуфты для каждого типа муфт </a:t>
            </a:r>
            <a:r>
              <a:rPr lang="ru-RU" dirty="0" err="1"/>
              <a:t>следуюет</a:t>
            </a:r>
            <a:r>
              <a:rPr lang="ru-RU" dirty="0"/>
              <a:t> изготавливать в двух исполнениях: на длинные и короткие концы валов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3554" name="Picture 2" descr="C:\Documents and Settings\kafu\Мои документы\Downloads\муфты\shar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643314"/>
            <a:ext cx="3248025" cy="1085850"/>
          </a:xfrm>
          <a:prstGeom prst="rect">
            <a:avLst/>
          </a:prstGeom>
          <a:noFill/>
        </p:spPr>
      </p:pic>
      <p:pic>
        <p:nvPicPr>
          <p:cNvPr id="23555" name="Picture 3" descr="C:\Documents and Settings\kafu\Мои документы\Downloads\муфты\shar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929198"/>
            <a:ext cx="3333750" cy="1190625"/>
          </a:xfrm>
          <a:prstGeom prst="rect">
            <a:avLst/>
          </a:prstGeom>
          <a:noFill/>
        </p:spPr>
      </p:pic>
      <p:pic>
        <p:nvPicPr>
          <p:cNvPr id="23556" name="Picture 4" descr="C:\Documents and Settings\kafu\Мои документы\Downloads\муфты\shar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429000"/>
            <a:ext cx="3333750" cy="15811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2928958"/>
          </a:xfrm>
        </p:spPr>
        <p:txBody>
          <a:bodyPr>
            <a:normAutofit lnSpcReduction="10000"/>
          </a:bodyPr>
          <a:lstStyle/>
          <a:p>
            <a:pPr marL="0" indent="355600">
              <a:buNone/>
            </a:pPr>
            <a:r>
              <a:rPr lang="ru-RU" sz="2400" dirty="0" smtClean="0"/>
              <a:t>Муфты выбираются по каталогу. Проверочный расчёт ведётся для рабочих поверхностей шарниров на смятие, проверяется   прочность вилок и крестовины.</a:t>
            </a:r>
          </a:p>
          <a:p>
            <a:pPr marL="0" indent="355600">
              <a:buNone/>
            </a:pPr>
            <a:r>
              <a:rPr lang="ru-RU" sz="2400" dirty="0" smtClean="0"/>
              <a:t>Недостатком является неравномерность вращения ведомого вала при постоянной угловой скорости ведущего, в связи с чем для передачи вращения от одного механизма к другому применяют валы с двумя шарнирными муфтами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00166" y="2285992"/>
            <a:ext cx="6697796" cy="1575025"/>
            <a:chOff x="1285852" y="1000108"/>
            <a:chExt cx="6697796" cy="157502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85852" y="1000108"/>
              <a:ext cx="669779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Характеристики муфт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286116" y="1928802"/>
              <a:ext cx="318965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цепные муфты</a:t>
              </a:r>
              <a:endParaRPr lang="ru-RU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4214842" cy="5143536"/>
          </a:xfrm>
        </p:spPr>
        <p:txBody>
          <a:bodyPr>
            <a:normAutofit/>
          </a:bodyPr>
          <a:lstStyle/>
          <a:p>
            <a:pPr marL="0" indent="177800">
              <a:buNone/>
            </a:pPr>
            <a:r>
              <a:rPr lang="ru-RU" dirty="0" smtClean="0"/>
              <a:t> Применяются для </a:t>
            </a:r>
            <a:r>
              <a:rPr lang="ru-RU" dirty="0"/>
              <a:t>соединения </a:t>
            </a:r>
            <a:r>
              <a:rPr lang="ru-RU" dirty="0" err="1"/>
              <a:t>соосных</a:t>
            </a:r>
            <a:r>
              <a:rPr lang="ru-RU" dirty="0"/>
              <a:t> валов при передаче вращающего момента от 63 до 1600 Нм, без </a:t>
            </a:r>
            <a:r>
              <a:rPr lang="ru-RU" dirty="0" smtClean="0"/>
              <a:t>уменьшения </a:t>
            </a:r>
            <a:r>
              <a:rPr lang="ru-RU" dirty="0"/>
              <a:t>динамических нагрузок</a:t>
            </a:r>
          </a:p>
        </p:txBody>
      </p:sp>
      <p:pic>
        <p:nvPicPr>
          <p:cNvPr id="24578" name="Picture 2" descr="C:\Documents and Settings\kafu\Мои документы\Downloads\муфты\cep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642918"/>
            <a:ext cx="3786194" cy="556570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Изготавливаются двух типов:</a:t>
            </a:r>
          </a:p>
          <a:p>
            <a:pPr marL="0" indent="0">
              <a:buNone/>
            </a:pPr>
            <a:r>
              <a:rPr lang="ru-RU" dirty="0"/>
              <a:t>тип 1 - с однорядной цепью;</a:t>
            </a:r>
          </a:p>
          <a:p>
            <a:pPr marL="0" indent="0">
              <a:buNone/>
            </a:pPr>
            <a:r>
              <a:rPr lang="ru-RU" dirty="0"/>
              <a:t>тип 2 - с двухрядной цепью.</a:t>
            </a:r>
          </a:p>
          <a:p>
            <a:pPr marL="0" indent="0">
              <a:buNone/>
            </a:pPr>
            <a:r>
              <a:rPr lang="ru-RU" dirty="0"/>
              <a:t>Цепные муфты предназначены для конструкций с большими крутящими моментами, так как передают более высокие крутящие моменты, чем сами валы.</a:t>
            </a:r>
          </a:p>
          <a:p>
            <a:pPr marL="0" indent="0">
              <a:buNone/>
            </a:pPr>
            <a:r>
              <a:rPr lang="ru-RU" dirty="0"/>
              <a:t>Муфта представляет собой фланцы, соединенные друг с другом роликовой цепью, что позволяет сопрягать валы с </a:t>
            </a:r>
            <a:r>
              <a:rPr lang="ru-RU" dirty="0" err="1"/>
              <a:t>несоосностью</a:t>
            </a:r>
            <a:r>
              <a:rPr lang="ru-RU" dirty="0"/>
              <a:t> до 2 градусов.</a:t>
            </a:r>
          </a:p>
          <a:p>
            <a:pPr marL="0" indent="0">
              <a:buNone/>
            </a:pPr>
            <a:r>
              <a:rPr lang="ru-RU" dirty="0"/>
              <a:t>Цепные муфты требуют регулярной смазки для обеспечения максимального срока службы и надежности особенно при высоких частотах вращения. </a:t>
            </a:r>
          </a:p>
          <a:p>
            <a:pPr marL="0" indent="0">
              <a:buNone/>
            </a:pPr>
            <a:r>
              <a:rPr lang="ru-RU" dirty="0"/>
              <a:t>Там, где цепная муфта подвергается реверсивным, ударным или импульсным нагрузкам, либо другим неблагоприятным воздействиям, должна выбираться муфта на один типоразмер больше.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2285992"/>
            <a:ext cx="6585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Классификация муфт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kafu\Мои документы\Downloads\муфты\image004.gif"/>
          <p:cNvPicPr>
            <a:picLocks noChangeAspect="1" noChangeArrowheads="1"/>
          </p:cNvPicPr>
          <p:nvPr/>
        </p:nvPicPr>
        <p:blipFill>
          <a:blip r:embed="rId2"/>
          <a:srcRect b="48276"/>
          <a:stretch>
            <a:fillRect/>
          </a:stretch>
        </p:blipFill>
        <p:spPr bwMode="auto">
          <a:xfrm>
            <a:off x="571472" y="571480"/>
            <a:ext cx="7554218" cy="585791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kafu\Мои документы\Downloads\муфты\image004.gif"/>
          <p:cNvPicPr>
            <a:picLocks noChangeAspect="1" noChangeArrowheads="1"/>
          </p:cNvPicPr>
          <p:nvPr/>
        </p:nvPicPr>
        <p:blipFill>
          <a:blip r:embed="rId2"/>
          <a:srcRect t="51724"/>
          <a:stretch>
            <a:fillRect/>
          </a:stretch>
        </p:blipFill>
        <p:spPr bwMode="auto">
          <a:xfrm>
            <a:off x="571472" y="928670"/>
            <a:ext cx="7215238" cy="522200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00166" y="2285992"/>
            <a:ext cx="6585457" cy="1575025"/>
            <a:chOff x="1285852" y="1000108"/>
            <a:chExt cx="6585457" cy="157502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85852" y="1000108"/>
              <a:ext cx="65854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Классификация муфт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857488" y="1928802"/>
              <a:ext cx="320312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примеры муфт</a:t>
              </a:r>
              <a:endParaRPr lang="ru-RU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0694" y="642918"/>
            <a:ext cx="3429056" cy="3929090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buNone/>
            </a:pPr>
            <a:r>
              <a:rPr lang="ru-RU" sz="1800" i="1" dirty="0"/>
              <a:t>а - жёсткая втулочная</a:t>
            </a:r>
            <a:r>
              <a:rPr lang="ru-RU" sz="1800" i="1" dirty="0" smtClean="0"/>
              <a:t>;</a:t>
            </a:r>
            <a:br>
              <a:rPr lang="ru-RU" sz="1800" i="1" dirty="0" smtClean="0"/>
            </a:br>
            <a:r>
              <a:rPr lang="ru-RU" sz="1800" i="1" dirty="0" smtClean="0"/>
              <a:t> </a:t>
            </a:r>
            <a:r>
              <a:rPr lang="ru-RU" sz="1800" i="1" dirty="0"/>
              <a:t>6 - компенсирующая зубчатая; в - сочетание двух одинарных шарнирных с промежуточным валом</a:t>
            </a:r>
            <a:r>
              <a:rPr lang="ru-RU" sz="1800" i="1" dirty="0" smtClean="0"/>
              <a:t>;</a:t>
            </a:r>
            <a:br>
              <a:rPr lang="ru-RU" sz="1800" i="1" dirty="0" smtClean="0"/>
            </a:br>
            <a:r>
              <a:rPr lang="ru-RU" sz="1800" i="1" dirty="0" smtClean="0"/>
              <a:t> </a:t>
            </a:r>
            <a:r>
              <a:rPr lang="ru-RU" sz="1800" i="1" dirty="0"/>
              <a:t>г - подвижная кулачково-дисковая; </a:t>
            </a:r>
            <a:r>
              <a:rPr lang="ru-RU" sz="1800" i="1" dirty="0" err="1"/>
              <a:t>д</a:t>
            </a:r>
            <a:r>
              <a:rPr lang="ru-RU" sz="1800" i="1" dirty="0"/>
              <a:t> - упругая втулочно-пальцевая; 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е </a:t>
            </a:r>
            <a:r>
              <a:rPr lang="ru-RU" sz="1800" i="1" dirty="0"/>
              <a:t>- упругая с </a:t>
            </a:r>
            <a:r>
              <a:rPr lang="ru-RU" sz="1800" i="1" dirty="0" err="1"/>
              <a:t>торообразной</a:t>
            </a:r>
            <a:r>
              <a:rPr lang="ru-RU" sz="1800" i="1" dirty="0"/>
              <a:t> оболочкой; </a:t>
            </a:r>
            <a:endParaRPr lang="ru-RU" sz="1800" dirty="0"/>
          </a:p>
        </p:txBody>
      </p:sp>
      <p:pic>
        <p:nvPicPr>
          <p:cNvPr id="2050" name="Picture 2" descr="C:\Documents and Settings\kafu\Мои документы\Downloads\муфты\1304-3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4290"/>
            <a:ext cx="5500726" cy="642942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00166" y="2285992"/>
            <a:ext cx="6697796" cy="1575025"/>
            <a:chOff x="1285852" y="1000108"/>
            <a:chExt cx="6697796" cy="157502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85852" y="1000108"/>
              <a:ext cx="669779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Характеристики муфт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857488" y="1928802"/>
              <a:ext cx="378001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в</a:t>
              </a:r>
              <a:r>
                <a:rPr lang="ru-RU" sz="36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тулочные муфты</a:t>
              </a:r>
              <a:endParaRPr lang="ru-RU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357298"/>
            <a:ext cx="7786742" cy="3929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Втулочная муфта является простейшей из жестких муфт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Применяется для </a:t>
            </a:r>
            <a:r>
              <a:rPr lang="ru-RU" dirty="0"/>
              <a:t>соединения </a:t>
            </a:r>
            <a:r>
              <a:rPr lang="ru-RU" dirty="0" err="1"/>
              <a:t>соосных</a:t>
            </a:r>
            <a:r>
              <a:rPr lang="ru-RU" dirty="0"/>
              <a:t> цилиндрических валов при передаче вращающего момента от 1 до 12500Нм без смягчения динамических нагрузок и ограничения частоты вращения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626</Words>
  <Application>Microsoft Office PowerPoint</Application>
  <PresentationFormat>Экран (4:3)</PresentationFormat>
  <Paragraphs>65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HELL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Kafu su Krain</dc:creator>
  <cp:lastModifiedBy>Каримов</cp:lastModifiedBy>
  <cp:revision>21</cp:revision>
  <dcterms:created xsi:type="dcterms:W3CDTF">2011-04-28T05:49:55Z</dcterms:created>
  <dcterms:modified xsi:type="dcterms:W3CDTF">2014-09-16T15:44:58Z</dcterms:modified>
</cp:coreProperties>
</file>